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9"/>
  </p:notesMasterIdLst>
  <p:sldIdLst>
    <p:sldId id="426" r:id="rId2"/>
    <p:sldId id="433" r:id="rId3"/>
    <p:sldId id="427" r:id="rId4"/>
    <p:sldId id="429" r:id="rId5"/>
    <p:sldId id="472" r:id="rId6"/>
    <p:sldId id="471" r:id="rId7"/>
    <p:sldId id="434" r:id="rId8"/>
  </p:sldIdLst>
  <p:sldSz cx="9144000" cy="5715000" type="screen16x10"/>
  <p:notesSz cx="6858000" cy="9144000"/>
  <p:embeddedFontLst>
    <p:embeddedFont>
      <p:font typeface="Orly's Font 2" panose="020B0604020202020204" charset="0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Verdana" panose="020B0604030504040204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49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143000" y="1019375"/>
            <a:ext cx="68580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find the total number of squares in a rectangle?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71600" y="2286000"/>
            <a:ext cx="6400800" cy="2743200"/>
          </a:xfrm>
          <a:prstGeom prst="rect">
            <a:avLst/>
          </a:prstGeom>
          <a:solidFill>
            <a:schemeClr val="accent4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371600" y="2286000"/>
            <a:ext cx="0" cy="274320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772400" y="2286000"/>
            <a:ext cx="0" cy="274320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286000" y="2286000"/>
            <a:ext cx="0" cy="27432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00400" y="2286000"/>
            <a:ext cx="0" cy="27432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114800" y="2286000"/>
            <a:ext cx="0" cy="27432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029200" y="2286000"/>
            <a:ext cx="0" cy="27432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943600" y="2286000"/>
            <a:ext cx="0" cy="27432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858000" y="2286000"/>
            <a:ext cx="0" cy="27432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371600" y="2286000"/>
            <a:ext cx="6400800" cy="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371600" y="5029200"/>
            <a:ext cx="6400800" cy="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371600" y="3200400"/>
            <a:ext cx="64008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371600" y="4114800"/>
            <a:ext cx="64008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333501"/>
            <a:ext cx="8229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find the total number of same-size squares in a rectangle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dividing it into rows and columns.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228600" y="800100"/>
            <a:ext cx="8686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We know that it is important that the partition lines for both the rows and columns are the same distance apart in order to have same-size squares.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00300" y="2286000"/>
            <a:ext cx="6400800" cy="2743200"/>
          </a:xfrm>
          <a:prstGeom prst="rect">
            <a:avLst/>
          </a:prstGeom>
          <a:solidFill>
            <a:schemeClr val="accent4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400300" y="2286000"/>
            <a:ext cx="0" cy="274320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801100" y="2286000"/>
            <a:ext cx="0" cy="274320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314700" y="2286000"/>
            <a:ext cx="0" cy="27432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229100" y="2286000"/>
            <a:ext cx="0" cy="27432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143500" y="2286000"/>
            <a:ext cx="0" cy="27432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057900" y="2286000"/>
            <a:ext cx="0" cy="27432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972300" y="2286000"/>
            <a:ext cx="0" cy="27432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7886700" y="2286000"/>
            <a:ext cx="0" cy="27432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400300" y="2286000"/>
            <a:ext cx="6400800" cy="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400300" y="5029200"/>
            <a:ext cx="6400800" cy="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400300" y="3200400"/>
            <a:ext cx="64008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400300" y="4114800"/>
            <a:ext cx="64008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Left Brace 18"/>
          <p:cNvSpPr/>
          <p:nvPr/>
        </p:nvSpPr>
        <p:spPr>
          <a:xfrm>
            <a:off x="1943100" y="2286000"/>
            <a:ext cx="342900" cy="9144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ft Brace 19"/>
          <p:cNvSpPr/>
          <p:nvPr/>
        </p:nvSpPr>
        <p:spPr>
          <a:xfrm>
            <a:off x="1943100" y="3200400"/>
            <a:ext cx="342900" cy="9144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Left Brace 20"/>
          <p:cNvSpPr/>
          <p:nvPr/>
        </p:nvSpPr>
        <p:spPr>
          <a:xfrm>
            <a:off x="1943100" y="4114800"/>
            <a:ext cx="342900" cy="9144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Left Brace 21"/>
          <p:cNvSpPr/>
          <p:nvPr/>
        </p:nvSpPr>
        <p:spPr>
          <a:xfrm rot="5400000">
            <a:off x="2686050" y="1543050"/>
            <a:ext cx="342900" cy="9144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eft Brace 22"/>
          <p:cNvSpPr/>
          <p:nvPr/>
        </p:nvSpPr>
        <p:spPr>
          <a:xfrm rot="5400000">
            <a:off x="3600450" y="1543050"/>
            <a:ext cx="342900" cy="9144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Left Brace 23"/>
          <p:cNvSpPr/>
          <p:nvPr/>
        </p:nvSpPr>
        <p:spPr>
          <a:xfrm rot="5400000">
            <a:off x="4514850" y="1543050"/>
            <a:ext cx="342900" cy="9144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Left Brace 24"/>
          <p:cNvSpPr/>
          <p:nvPr/>
        </p:nvSpPr>
        <p:spPr>
          <a:xfrm rot="5400000">
            <a:off x="5429250" y="1543050"/>
            <a:ext cx="342900" cy="9144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Left Brace 25"/>
          <p:cNvSpPr/>
          <p:nvPr/>
        </p:nvSpPr>
        <p:spPr>
          <a:xfrm rot="5400000">
            <a:off x="6343650" y="1543050"/>
            <a:ext cx="342900" cy="9144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Left Brace 26"/>
          <p:cNvSpPr/>
          <p:nvPr/>
        </p:nvSpPr>
        <p:spPr>
          <a:xfrm rot="5400000">
            <a:off x="7258050" y="1543050"/>
            <a:ext cx="342900" cy="9144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Left Brace 27"/>
          <p:cNvSpPr/>
          <p:nvPr/>
        </p:nvSpPr>
        <p:spPr>
          <a:xfrm rot="5400000">
            <a:off x="8172450" y="1543050"/>
            <a:ext cx="342900" cy="9144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Cloud Callout 28"/>
          <p:cNvSpPr/>
          <p:nvPr/>
        </p:nvSpPr>
        <p:spPr>
          <a:xfrm>
            <a:off x="160599" y="2057400"/>
            <a:ext cx="1668201" cy="228600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97339" y="2301270"/>
            <a:ext cx="14171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rows and columns have to be equally spaced.</a:t>
            </a: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9" grpId="0" animBg="1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800100"/>
            <a:ext cx="86868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Once you have your rectangle partitioned into </a:t>
            </a:r>
            <a:r>
              <a:rPr lang="en-US" sz="2800" smtClean="0">
                <a:solidFill>
                  <a:schemeClr val="accent1"/>
                </a:solidFill>
                <a:latin typeface="Orly's Font 2" pitchFamily="66" charset="0"/>
              </a:rPr>
              <a:t>same-size squares,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you can easily find the total number of squares.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2400300"/>
            <a:ext cx="4572000" cy="27432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" y="2400300"/>
            <a:ext cx="0" cy="27432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486400" y="2397406"/>
            <a:ext cx="0" cy="274609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828800" y="2400300"/>
            <a:ext cx="0" cy="27432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743200" y="2400300"/>
            <a:ext cx="0" cy="27432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657600" y="2400300"/>
            <a:ext cx="0" cy="27432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572000" y="2400300"/>
            <a:ext cx="0" cy="27432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914400" y="2397406"/>
            <a:ext cx="4572000" cy="289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914400" y="5143500"/>
            <a:ext cx="4572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914400" y="3314700"/>
            <a:ext cx="4572000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914400" y="4229100"/>
            <a:ext cx="4572000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3"/>
          <p:cNvSpPr txBox="1">
            <a:spLocks/>
          </p:cNvSpPr>
          <p:nvPr/>
        </p:nvSpPr>
        <p:spPr bwMode="auto">
          <a:xfrm>
            <a:off x="1028700" y="262890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 bwMode="auto">
          <a:xfrm>
            <a:off x="1943100" y="262890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2857500" y="262890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 bwMode="auto">
          <a:xfrm>
            <a:off x="3771900" y="262890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 bwMode="auto">
          <a:xfrm>
            <a:off x="4686300" y="262890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21" name="Text Placeholder 3"/>
          <p:cNvSpPr txBox="1">
            <a:spLocks/>
          </p:cNvSpPr>
          <p:nvPr/>
        </p:nvSpPr>
        <p:spPr bwMode="auto">
          <a:xfrm>
            <a:off x="1028700" y="354330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6</a:t>
            </a:r>
          </a:p>
        </p:txBody>
      </p:sp>
      <p:sp>
        <p:nvSpPr>
          <p:cNvPr id="22" name="Text Placeholder 3"/>
          <p:cNvSpPr txBox="1">
            <a:spLocks/>
          </p:cNvSpPr>
          <p:nvPr/>
        </p:nvSpPr>
        <p:spPr bwMode="auto">
          <a:xfrm>
            <a:off x="1943100" y="354330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7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 bwMode="auto">
          <a:xfrm>
            <a:off x="2857500" y="354330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8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3771900" y="354330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9</a:t>
            </a:r>
          </a:p>
        </p:txBody>
      </p:sp>
      <p:sp>
        <p:nvSpPr>
          <p:cNvPr id="25" name="Text Placeholder 3"/>
          <p:cNvSpPr txBox="1">
            <a:spLocks/>
          </p:cNvSpPr>
          <p:nvPr/>
        </p:nvSpPr>
        <p:spPr bwMode="auto">
          <a:xfrm>
            <a:off x="4686300" y="354330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6" name="Text Placeholder 3"/>
          <p:cNvSpPr txBox="1">
            <a:spLocks/>
          </p:cNvSpPr>
          <p:nvPr/>
        </p:nvSpPr>
        <p:spPr bwMode="auto">
          <a:xfrm>
            <a:off x="1028700" y="445770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11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 bwMode="auto">
          <a:xfrm>
            <a:off x="1943100" y="445770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 bwMode="auto">
          <a:xfrm>
            <a:off x="2857500" y="445770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9" name="Text Placeholder 3"/>
          <p:cNvSpPr txBox="1">
            <a:spLocks/>
          </p:cNvSpPr>
          <p:nvPr/>
        </p:nvSpPr>
        <p:spPr bwMode="auto">
          <a:xfrm>
            <a:off x="3771900" y="445770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 bwMode="auto">
          <a:xfrm>
            <a:off x="4686300" y="445770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15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1" name="Cloud Callout 30"/>
          <p:cNvSpPr/>
          <p:nvPr/>
        </p:nvSpPr>
        <p:spPr>
          <a:xfrm>
            <a:off x="6057902" y="2286000"/>
            <a:ext cx="2651759" cy="2204710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286500" y="2751772"/>
            <a:ext cx="2286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can also say there are 3 rows of 5 rather than counting each square.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 animBg="1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14300" y="800100"/>
            <a:ext cx="8915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Let’s count the squares in this rectangle by counting the squares in each row.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57600" y="1943100"/>
            <a:ext cx="1828800" cy="36576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3657600" y="1943100"/>
            <a:ext cx="1828800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657600" y="5600700"/>
            <a:ext cx="1828800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657600" y="2857500"/>
            <a:ext cx="18288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657600" y="3771900"/>
            <a:ext cx="18288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657600" y="4686300"/>
            <a:ext cx="18288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6" idx="0"/>
            <a:endCxn id="6" idx="2"/>
          </p:cNvCxnSpPr>
          <p:nvPr/>
        </p:nvCxnSpPr>
        <p:spPr>
          <a:xfrm>
            <a:off x="4572000" y="1943100"/>
            <a:ext cx="0" cy="36576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loud Callout 12"/>
          <p:cNvSpPr/>
          <p:nvPr/>
        </p:nvSpPr>
        <p:spPr>
          <a:xfrm>
            <a:off x="228600" y="2603500"/>
            <a:ext cx="2971800" cy="185420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3077170"/>
            <a:ext cx="24003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There are 8 total squares in this rectangle.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5372100" y="2147638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 bwMode="auto">
          <a:xfrm>
            <a:off x="5372100" y="305309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 bwMode="auto">
          <a:xfrm>
            <a:off x="5372100" y="396749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1" name="Text Placeholder 3"/>
          <p:cNvSpPr txBox="1">
            <a:spLocks/>
          </p:cNvSpPr>
          <p:nvPr/>
        </p:nvSpPr>
        <p:spPr bwMode="auto">
          <a:xfrm>
            <a:off x="5372100" y="4925562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3200400" y="1714500"/>
            <a:ext cx="2743200" cy="133859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3200400" y="2661910"/>
            <a:ext cx="2743200" cy="133859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3200400" y="3576310"/>
            <a:ext cx="2743200" cy="133859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3200400" y="4457700"/>
            <a:ext cx="2743200" cy="133859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81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animBg="1"/>
      <p:bldP spid="13" grpId="0" animBg="1"/>
      <p:bldP spid="14" grpId="0"/>
      <p:bldP spid="18" grpId="0"/>
      <p:bldP spid="19" grpId="0"/>
      <p:bldP spid="20" grpId="0"/>
      <p:bldP spid="21" grpId="0"/>
      <p:bldP spid="3" grpId="0" animBg="1"/>
      <p:bldP spid="3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60599" y="800100"/>
            <a:ext cx="88691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You can also count the squares by counting the squares in each column.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4300" y="2514600"/>
            <a:ext cx="6400800" cy="2743200"/>
          </a:xfrm>
          <a:prstGeom prst="rect">
            <a:avLst/>
          </a:prstGeom>
          <a:solidFill>
            <a:schemeClr val="accent4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14300" y="2514600"/>
            <a:ext cx="0" cy="274320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515100" y="2514600"/>
            <a:ext cx="0" cy="274320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028700" y="2514600"/>
            <a:ext cx="0" cy="27432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943100" y="2514600"/>
            <a:ext cx="0" cy="27432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857500" y="2514600"/>
            <a:ext cx="0" cy="27432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771900" y="2514600"/>
            <a:ext cx="0" cy="27432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86300" y="2514600"/>
            <a:ext cx="0" cy="27432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600700" y="2514600"/>
            <a:ext cx="0" cy="27432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14300" y="2514600"/>
            <a:ext cx="6400800" cy="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14300" y="5257800"/>
            <a:ext cx="6400800" cy="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14300" y="3429000"/>
            <a:ext cx="64008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14300" y="4343400"/>
            <a:ext cx="64008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Left Brace 21"/>
          <p:cNvSpPr/>
          <p:nvPr/>
        </p:nvSpPr>
        <p:spPr>
          <a:xfrm rot="5400000">
            <a:off x="400050" y="1771650"/>
            <a:ext cx="342900" cy="9144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eft Brace 22"/>
          <p:cNvSpPr/>
          <p:nvPr/>
        </p:nvSpPr>
        <p:spPr>
          <a:xfrm rot="5400000">
            <a:off x="1314450" y="1771650"/>
            <a:ext cx="342900" cy="9144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Left Brace 23"/>
          <p:cNvSpPr/>
          <p:nvPr/>
        </p:nvSpPr>
        <p:spPr>
          <a:xfrm rot="5400000">
            <a:off x="2228850" y="1771650"/>
            <a:ext cx="342900" cy="9144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Left Brace 24"/>
          <p:cNvSpPr/>
          <p:nvPr/>
        </p:nvSpPr>
        <p:spPr>
          <a:xfrm rot="5400000">
            <a:off x="3143250" y="1771650"/>
            <a:ext cx="342900" cy="9144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Left Brace 25"/>
          <p:cNvSpPr/>
          <p:nvPr/>
        </p:nvSpPr>
        <p:spPr>
          <a:xfrm rot="5400000">
            <a:off x="4057650" y="1771650"/>
            <a:ext cx="342900" cy="9144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Left Brace 26"/>
          <p:cNvSpPr/>
          <p:nvPr/>
        </p:nvSpPr>
        <p:spPr>
          <a:xfrm rot="5400000">
            <a:off x="4972050" y="1771650"/>
            <a:ext cx="342900" cy="9144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Left Brace 27"/>
          <p:cNvSpPr/>
          <p:nvPr/>
        </p:nvSpPr>
        <p:spPr>
          <a:xfrm rot="5400000">
            <a:off x="5886450" y="1771650"/>
            <a:ext cx="342900" cy="9144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3"/>
          <p:cNvSpPr txBox="1">
            <a:spLocks/>
          </p:cNvSpPr>
          <p:nvPr/>
        </p:nvSpPr>
        <p:spPr bwMode="auto">
          <a:xfrm>
            <a:off x="228600" y="165735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 bwMode="auto">
          <a:xfrm>
            <a:off x="1143000" y="165735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 bwMode="auto">
          <a:xfrm>
            <a:off x="2057400" y="165735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9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5" name="Text Placeholder 3"/>
          <p:cNvSpPr txBox="1">
            <a:spLocks/>
          </p:cNvSpPr>
          <p:nvPr/>
        </p:nvSpPr>
        <p:spPr bwMode="auto">
          <a:xfrm>
            <a:off x="2971800" y="165735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6" name="Text Placeholder 3"/>
          <p:cNvSpPr txBox="1">
            <a:spLocks/>
          </p:cNvSpPr>
          <p:nvPr/>
        </p:nvSpPr>
        <p:spPr bwMode="auto">
          <a:xfrm>
            <a:off x="3886200" y="165735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15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7" name="Text Placeholder 3"/>
          <p:cNvSpPr txBox="1">
            <a:spLocks/>
          </p:cNvSpPr>
          <p:nvPr/>
        </p:nvSpPr>
        <p:spPr bwMode="auto">
          <a:xfrm>
            <a:off x="4800600" y="165735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18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8" name="Text Placeholder 3"/>
          <p:cNvSpPr txBox="1">
            <a:spLocks/>
          </p:cNvSpPr>
          <p:nvPr/>
        </p:nvSpPr>
        <p:spPr bwMode="auto">
          <a:xfrm>
            <a:off x="5715000" y="165735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21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9" name="Cloud Callout 48"/>
          <p:cNvSpPr/>
          <p:nvPr/>
        </p:nvSpPr>
        <p:spPr>
          <a:xfrm>
            <a:off x="6686548" y="2171700"/>
            <a:ext cx="2343152" cy="2171700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2"/>
          </a:solidFill>
          <a:ln w="38100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939286" y="2743200"/>
            <a:ext cx="19189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 columns of 3 is 21 total squares.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14301" y="2519083"/>
            <a:ext cx="914400" cy="27387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028701" y="2535722"/>
            <a:ext cx="914400" cy="27387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960946" y="2535721"/>
            <a:ext cx="914400" cy="27387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875346" y="2535722"/>
            <a:ext cx="914400" cy="27387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89746" y="2534274"/>
            <a:ext cx="914400" cy="27387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704146" y="2535722"/>
            <a:ext cx="914400" cy="27387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618546" y="2539588"/>
            <a:ext cx="914400" cy="27387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/>
      <p:bldP spid="43" grpId="0"/>
      <p:bldP spid="44" grpId="0"/>
      <p:bldP spid="45" grpId="0"/>
      <p:bldP spid="46" grpId="0"/>
      <p:bldP spid="47" grpId="0"/>
      <p:bldP spid="48" grpId="0"/>
      <p:bldP spid="49" grpId="0" animBg="1"/>
      <p:bldP spid="50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257300"/>
            <a:ext cx="7429500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find the total number of same-size squares in a rectangle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dividing it into rows and columns.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5718</TotalTime>
  <Words>219</Words>
  <Application>Microsoft Office PowerPoint</Application>
  <PresentationFormat>On-screen Show (16:10)</PresentationFormat>
  <Paragraphs>44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278</cp:revision>
  <dcterms:created xsi:type="dcterms:W3CDTF">2011-06-12T17:04:43Z</dcterms:created>
  <dcterms:modified xsi:type="dcterms:W3CDTF">2015-06-07T14:39:21Z</dcterms:modified>
</cp:coreProperties>
</file>